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7" r:id="rId2"/>
    <p:sldId id="276" r:id="rId3"/>
    <p:sldId id="293" r:id="rId4"/>
    <p:sldId id="313" r:id="rId5"/>
    <p:sldId id="306" r:id="rId6"/>
    <p:sldId id="307" r:id="rId7"/>
    <p:sldId id="295" r:id="rId8"/>
    <p:sldId id="308" r:id="rId9"/>
    <p:sldId id="309" r:id="rId10"/>
    <p:sldId id="284" r:id="rId11"/>
    <p:sldId id="310" r:id="rId12"/>
    <p:sldId id="298" r:id="rId13"/>
    <p:sldId id="311" r:id="rId14"/>
    <p:sldId id="299" r:id="rId15"/>
    <p:sldId id="297" r:id="rId16"/>
    <p:sldId id="303" r:id="rId17"/>
    <p:sldId id="300" r:id="rId18"/>
    <p:sldId id="301" r:id="rId19"/>
    <p:sldId id="304" r:id="rId20"/>
    <p:sldId id="312" r:id="rId21"/>
    <p:sldId id="305" r:id="rId22"/>
    <p:sldId id="263" r:id="rId23"/>
    <p:sldId id="271" r:id="rId24"/>
    <p:sldId id="29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8CDBB3-655C-46A3-A9BB-F331C764C7A8}">
          <p14:sldIdLst>
            <p14:sldId id="287"/>
          </p14:sldIdLst>
        </p14:section>
        <p14:section name="CONTENU" id="{7A1C630A-4C85-4F8E-97CF-13AE5E77C6F2}">
          <p14:sldIdLst>
            <p14:sldId id="276"/>
            <p14:sldId id="293"/>
            <p14:sldId id="313"/>
            <p14:sldId id="306"/>
            <p14:sldId id="307"/>
            <p14:sldId id="295"/>
            <p14:sldId id="308"/>
            <p14:sldId id="309"/>
            <p14:sldId id="284"/>
            <p14:sldId id="310"/>
            <p14:sldId id="298"/>
            <p14:sldId id="311"/>
            <p14:sldId id="299"/>
            <p14:sldId id="297"/>
            <p14:sldId id="303"/>
            <p14:sldId id="300"/>
            <p14:sldId id="301"/>
            <p14:sldId id="304"/>
            <p14:sldId id="312"/>
            <p14:sldId id="305"/>
          </p14:sldIdLst>
        </p14:section>
        <p14:section name="FIN" id="{801A64D7-7AB9-44D3-974A-2E5C3712FD5F}">
          <p14:sldIdLst>
            <p14:sldId id="263"/>
            <p14:sldId id="27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B91AF"/>
    <a:srgbClr val="5C2D91"/>
    <a:srgbClr val="A31515"/>
    <a:srgbClr val="B4009E"/>
    <a:srgbClr val="A5A5A5"/>
    <a:srgbClr val="D0CECE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2" autoAdjust="0"/>
    <p:restoredTop sz="66513" autoAdjust="0"/>
  </p:normalViewPr>
  <p:slideViewPr>
    <p:cSldViewPr snapToGrid="0">
      <p:cViewPr varScale="1">
        <p:scale>
          <a:sx n="49" d="100"/>
          <a:sy n="49" d="100"/>
        </p:scale>
        <p:origin x="17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6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2354-AC9B-4EF9-8751-E606670860C6}" type="datetimeFigureOut">
              <a:rPr lang="fr-FR" smtClean="0">
                <a:latin typeface="Segoe" panose="020B0502040504020203"/>
              </a:rPr>
              <a:t>05/10/2016</a:t>
            </a:fld>
            <a:endParaRPr lang="fr-FR" dirty="0">
              <a:latin typeface="Segoe" panose="020B0502040504020203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Segoe" panose="020B0502040504020203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C08AC-526E-4E79-AF9D-0DF6D2A7597A}" type="slidenum">
              <a:rPr lang="fr-FR" smtClean="0">
                <a:latin typeface="Segoe" panose="020B0502040504020203"/>
              </a:rPr>
              <a:t>‹N°›</a:t>
            </a:fld>
            <a:endParaRPr lang="fr-FR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1272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A2155F64-07E6-467A-B61C-84CA5E5805E5}" type="datetimeFigureOut">
              <a:rPr lang="en-US" smtClean="0"/>
              <a:pPr/>
              <a:t>10/5/2016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" panose="020B0502040504020203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" panose="020B0502040504020203"/>
              </a:defRPr>
            </a:lvl1pPr>
          </a:lstStyle>
          <a:p>
            <a:fld id="{444FAE70-2102-49E3-ABCF-8EF7285755C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" panose="020B0502040504020203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84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50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85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Segoe" panose="020B0502040504020203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7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5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9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5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Segoe" panose="020B0502040504020203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25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8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3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1" kern="1200" dirty="0">
              <a:solidFill>
                <a:schemeClr val="tx1"/>
              </a:solidFill>
              <a:effectLst/>
              <a:latin typeface="Segoe" panose="020B0502040504020203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9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44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64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36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6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1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1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4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5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6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Segoe" panose="020B0502040504020203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40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8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88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3737" y="4286876"/>
            <a:ext cx="9257212" cy="535531"/>
          </a:xfrm>
          <a:prstGeom prst="rect">
            <a:avLst/>
          </a:prstGeom>
          <a:noFill/>
        </p:spPr>
        <p:txBody>
          <a:bodyPr wrap="square" lIns="0" rIns="0" anchor="t" anchorCtr="0">
            <a:spAutoFit/>
          </a:bodyPr>
          <a:lstStyle>
            <a:lvl1pPr algn="l">
              <a:defRPr sz="32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de la session</a:t>
            </a:r>
          </a:p>
        </p:txBody>
      </p:sp>
    </p:spTree>
    <p:extLst>
      <p:ext uri="{BB962C8B-B14F-4D97-AF65-F5344CB8AC3E}">
        <p14:creationId xmlns:p14="http://schemas.microsoft.com/office/powerpoint/2010/main" val="79926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9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5" name="ZoneTexte 3"/>
          <p:cNvSpPr txBox="1"/>
          <p:nvPr userDrawn="1"/>
        </p:nvSpPr>
        <p:spPr>
          <a:xfrm>
            <a:off x="1362074" y="4830618"/>
            <a:ext cx="9439275" cy="440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fr-FR" b="1" dirty="0">
                <a:solidFill>
                  <a:srgbClr val="5C2D9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@microsoftfrance @Technet_France @msdev_fr</a:t>
            </a:r>
          </a:p>
          <a:p>
            <a:endParaRPr lang="fr-FR" sz="4000" b="1" dirty="0">
              <a:solidFill>
                <a:schemeClr val="bg1"/>
              </a:solidFill>
              <a:latin typeface="Segoe" panose="020B0502040504020203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4" y="4267058"/>
            <a:ext cx="9439275" cy="517525"/>
          </a:xfr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@speaker | @company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0" y="1471496"/>
            <a:ext cx="999651" cy="8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62075" y="4210813"/>
            <a:ext cx="9439275" cy="109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pic>
        <p:nvPicPr>
          <p:cNvPr id="7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z cette c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" y="0"/>
            <a:ext cx="12194709" cy="689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41680" y="1173603"/>
            <a:ext cx="10708640" cy="5136795"/>
          </a:xfrm>
          <a:prstGeom prst="rect">
            <a:avLst/>
          </a:prstGeom>
          <a:solidFill>
            <a:srgbClr val="5E2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B4009E"/>
              </a:solidFill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746149" y="1208635"/>
            <a:ext cx="7707183" cy="16794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4800" b="1" dirty="0">
                <a:solidFill>
                  <a:schemeClr val="bg1"/>
                </a:solidFill>
                <a:cs typeface="Calibri" panose="020F0502020204030204" pitchFamily="34" charset="0"/>
              </a:rPr>
              <a:t>Notez cette session</a:t>
            </a:r>
          </a:p>
          <a:p>
            <a:r>
              <a:rPr lang="fr-FR" sz="3200" b="1" dirty="0">
                <a:solidFill>
                  <a:schemeClr val="bg1"/>
                </a:solidFill>
                <a:cs typeface="Calibri" panose="020F0502020204030204" pitchFamily="34" charset="0"/>
              </a:rPr>
              <a:t>Et tentez de gagner un </a:t>
            </a:r>
            <a:r>
              <a:rPr lang="fr-FR" sz="3600" b="1" dirty="0">
                <a:cs typeface="Calibri" panose="020F0502020204030204" pitchFamily="34" charset="0"/>
              </a:rPr>
              <a:t>Surface Book</a:t>
            </a:r>
            <a:endParaRPr lang="fr-FR" sz="32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29" y="1658624"/>
            <a:ext cx="2963009" cy="2963009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3252835" y="4894455"/>
            <a:ext cx="8695325" cy="116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3200" b="1" dirty="0">
                <a:solidFill>
                  <a:schemeClr val="bg1"/>
                </a:solidFill>
                <a:cs typeface="Calibri" panose="020F0502020204030204" pitchFamily="34" charset="0"/>
              </a:rPr>
              <a:t>Doublez votre chance en répondant aussi  au questionnaire de satisfaction globale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08" y="2426655"/>
            <a:ext cx="5344596" cy="3001881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720213" y="6024516"/>
            <a:ext cx="8879840" cy="3299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1400" i="1" dirty="0"/>
              <a:t>* Le règlement est disponible sur demande au commissariat général de l’exposition. Image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37808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- Max 3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2658632"/>
            <a:ext cx="4677046" cy="443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14" y="6326551"/>
            <a:ext cx="330767" cy="268911"/>
          </a:xfrm>
          <a:prstGeom prst="rect">
            <a:avLst/>
          </a:prstGeom>
        </p:spPr>
      </p:pic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83526" y="3867953"/>
            <a:ext cx="4677046" cy="443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83525" y="3124996"/>
            <a:ext cx="4677046" cy="625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</a:t>
            </a:r>
            <a:br>
              <a:rPr lang="en-US" dirty="0"/>
            </a:br>
            <a:r>
              <a:rPr lang="en-US" dirty="0"/>
              <a:t>@company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1542" y="5077451"/>
            <a:ext cx="4677046" cy="443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76801" y="4311182"/>
            <a:ext cx="4677046" cy="625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</a:t>
            </a:r>
            <a:br>
              <a:rPr lang="en-US" dirty="0"/>
            </a:br>
            <a:r>
              <a:rPr lang="en-US" dirty="0"/>
              <a:t>@company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81542" y="5520503"/>
            <a:ext cx="4677046" cy="625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</a:t>
            </a:r>
            <a:br>
              <a:rPr lang="en-US" dirty="0"/>
            </a:br>
            <a:r>
              <a:rPr lang="en-US" dirty="0"/>
              <a:t>@company</a:t>
            </a:r>
          </a:p>
        </p:txBody>
      </p:sp>
    </p:spTree>
    <p:extLst>
      <p:ext uri="{BB962C8B-B14F-4D97-AF65-F5344CB8AC3E}">
        <p14:creationId xmlns:p14="http://schemas.microsoft.com/office/powerpoint/2010/main" val="363686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- de 3 à 5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6" cy="688886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83525" y="2557032"/>
            <a:ext cx="4677046" cy="315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14" y="6326551"/>
            <a:ext cx="330767" cy="268911"/>
          </a:xfrm>
          <a:prstGeom prst="rect">
            <a:avLst/>
          </a:prstGeom>
        </p:spPr>
      </p:pic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83525" y="2903241"/>
            <a:ext cx="4677046" cy="310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		@company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525" y="3315607"/>
            <a:ext cx="4677046" cy="315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3525" y="3661816"/>
            <a:ext cx="4677046" cy="310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		@company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83525" y="4053082"/>
            <a:ext cx="4677046" cy="315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83525" y="4399291"/>
            <a:ext cx="4677046" cy="310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		@company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03584" y="4792807"/>
            <a:ext cx="4677046" cy="315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3584" y="5139016"/>
            <a:ext cx="4677046" cy="310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		@company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3584" y="5514783"/>
            <a:ext cx="4677046" cy="315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Prénom Nom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3584" y="5860992"/>
            <a:ext cx="4677046" cy="3106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60363" indent="0" algn="l" defTabSz="914400" rtl="0" eaLnBrk="1" latinLnBrk="0" hangingPunct="1">
              <a:buNone/>
              <a:defRPr lang="en-US" sz="2000" b="1" kern="1200" dirty="0" smtClean="0">
                <a:solidFill>
                  <a:schemeClr val="bg1"/>
                </a:solidFill>
                <a:latin typeface="Segoe" panose="020B05020405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</a:lstStyle>
          <a:p>
            <a:pPr lvl="0"/>
            <a:r>
              <a:rPr lang="en-US" dirty="0"/>
              <a:t>@speaker		@company</a:t>
            </a:r>
          </a:p>
        </p:txBody>
      </p:sp>
    </p:spTree>
    <p:extLst>
      <p:ext uri="{BB962C8B-B14F-4D97-AF65-F5344CB8AC3E}">
        <p14:creationId xmlns:p14="http://schemas.microsoft.com/office/powerpoint/2010/main" val="894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2"/>
          <a:srcRect r="11168" b="-428"/>
          <a:stretch/>
        </p:blipFill>
        <p:spPr>
          <a:xfrm>
            <a:off x="0" y="-1"/>
            <a:ext cx="12177486" cy="687977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Démo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6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yer 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  <p:sp>
        <p:nvSpPr>
          <p:cNvPr id="5" name="Espace réservé de l'élément multimédia 4"/>
          <p:cNvSpPr>
            <a:spLocks noGrp="1" noChangeAspect="1"/>
          </p:cNvSpPr>
          <p:nvPr>
            <p:ph type="media" sz="quarter" idx="10"/>
          </p:nvPr>
        </p:nvSpPr>
        <p:spPr>
          <a:xfrm>
            <a:off x="946151" y="551137"/>
            <a:ext cx="10215493" cy="5746023"/>
          </a:xfrm>
        </p:spPr>
        <p:txBody>
          <a:bodyPr/>
          <a:lstStyle/>
          <a:p>
            <a:r>
              <a:rPr lang="fr-FR" smtClean="0"/>
              <a:t>Cliquez sur l'icône pour ajouter l'élément multimédia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7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23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Segoe" panose="020B0502040504020203"/>
              </a:defRPr>
            </a:lvl1pPr>
          </a:lstStyle>
          <a:p>
            <a:r>
              <a:rPr lang="en-US" dirty="0"/>
              <a:t>N° </a:t>
            </a:r>
            <a:fld id="{6BFFD774-5C5F-4855-9115-A9F49D34CCD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70" r:id="rId3"/>
    <p:sldLayoutId id="2147483666" r:id="rId4"/>
    <p:sldLayoutId id="2147483672" r:id="rId5"/>
    <p:sldLayoutId id="2147483650" r:id="rId6"/>
    <p:sldLayoutId id="2147483662" r:id="rId7"/>
    <p:sldLayoutId id="2147483669" r:id="rId8"/>
    <p:sldLayoutId id="2147483668" r:id="rId9"/>
    <p:sldLayoutId id="2147483663" r:id="rId10"/>
    <p:sldLayoutId id="2147483664" r:id="rId11"/>
    <p:sldLayoutId id="2147483665" r:id="rId12"/>
    <p:sldLayoutId id="2147483671" r:id="rId13"/>
    <p:sldLayoutId id="2147483673" r:id="rId14"/>
  </p:sldLayoutIdLst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" panose="020B0502040504020203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" panose="020B0502040504020203"/>
          <a:ea typeface="+mn-ea"/>
          <a:cs typeface="+mn-cs"/>
        </a:defRPr>
      </a:lvl1pPr>
      <a:lvl2pPr marL="360363" indent="-360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2pPr>
      <a:lvl3pPr marL="628650" indent="-254000" algn="l" defTabSz="914400" rtl="0" eaLnBrk="1" latinLnBrk="0" hangingPunct="1">
        <a:lnSpc>
          <a:spcPct val="90000"/>
        </a:lnSpc>
        <a:spcBef>
          <a:spcPts val="500"/>
        </a:spcBef>
        <a:buFontTx/>
        <a:buChar char="–"/>
        <a:tabLst>
          <a:tab pos="895350" algn="l"/>
        </a:tabLst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3pPr>
      <a:lvl4pPr marL="895350" indent="476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" panose="020B0502040504020203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4751" y="5095140"/>
            <a:ext cx="9257212" cy="646331"/>
          </a:xfrm>
        </p:spPr>
        <p:txBody>
          <a:bodyPr/>
          <a:lstStyle/>
          <a:p>
            <a:r>
              <a:rPr lang="fr-FR" sz="4000" b="0" dirty="0"/>
              <a:t>La 3D sur le web avec Babylon.js pas à </a:t>
            </a:r>
            <a:r>
              <a:rPr lang="fr-FR" sz="4000" b="0" dirty="0" smtClean="0"/>
              <a:t>pas</a:t>
            </a:r>
            <a:endParaRPr lang="fr-FR" sz="4000" b="0" dirty="0"/>
          </a:p>
        </p:txBody>
      </p:sp>
    </p:spTree>
    <p:extLst>
      <p:ext uri="{BB962C8B-B14F-4D97-AF65-F5344CB8AC3E}">
        <p14:creationId xmlns:p14="http://schemas.microsoft.com/office/powerpoint/2010/main" val="273226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l’utiliser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Hello World !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10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2741766" y="6092374"/>
            <a:ext cx="10515600" cy="583064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engine.runRenderLoop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(() =&gt; {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scene.render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();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1784391"/>
            <a:ext cx="3807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script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src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=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‘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Segoe" panose="020B0502040504020203"/>
              </a:rPr>
              <a:t>babylon.js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’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&gt;&lt;/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script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24213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let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engine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 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BABYLON.Engine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(canvas, true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Segoe" panose="020B0502040504020203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199" y="3740428"/>
            <a:ext cx="12325709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let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camera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BABYLON.ArcRotateCamera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</a:t>
            </a:r>
            <a:r>
              <a:rPr lang="en-US" sz="2000" dirty="0" smtClean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"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Camera", </a:t>
            </a:r>
            <a:r>
              <a:rPr lang="en-US" sz="2000" dirty="0" smtClean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0, 0, 2,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BABYLON.Vector3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.Zero(),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scene);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let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light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     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BABYLON.HemisphericLight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</a:t>
            </a:r>
            <a:r>
              <a:rPr lang="en-US" sz="2000" dirty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"Omni"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BABYLON.Vector3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(0,1, 0),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scene);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let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box         =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BABYLON.Mesh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.CreateBox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</a:t>
            </a:r>
            <a:r>
              <a:rPr lang="en-US" sz="2000" dirty="0" smtClean="0">
                <a:solidFill>
                  <a:srgbClr val="C00000"/>
                </a:solidFill>
                <a:highlight>
                  <a:srgbClr val="FFFFFF"/>
                </a:highlight>
                <a:latin typeface="Segoe" panose="020B0502040504020203"/>
              </a:rPr>
              <a:t>“box"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, 1,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scene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);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fr-FR" sz="2000" dirty="0">
              <a:solidFill>
                <a:srgbClr val="000000"/>
              </a:solidFill>
              <a:highlight>
                <a:srgbClr val="FFFFFF"/>
              </a:highlight>
              <a:latin typeface="Segoe" panose="020B0502040504020203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camera.attachControl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engine.getRenderingCanvas</a:t>
            </a:r>
            <a:r>
              <a:rPr lang="fr-F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());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Segoe" panose="020B05020405040202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199" y="3042264"/>
            <a:ext cx="4905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let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scene    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Segoe" panose="020B0502040504020203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Segoe" panose="020B0502040504020203"/>
              </a:rPr>
              <a:t>BABYLON.Scene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Segoe" panose="020B0502040504020203"/>
              </a:rPr>
              <a:t>(engine);</a:t>
            </a:r>
          </a:p>
        </p:txBody>
      </p:sp>
    </p:spTree>
    <p:extLst>
      <p:ext uri="{BB962C8B-B14F-4D97-AF65-F5344CB8AC3E}">
        <p14:creationId xmlns:p14="http://schemas.microsoft.com/office/powerpoint/2010/main" val="39443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3" grpId="0"/>
      <p:bldP spid="1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l’utiliser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Hello World !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11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AE848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3086" y="1726929"/>
            <a:ext cx="7445828" cy="43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12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0" y="3193731"/>
            <a:ext cx="12192000" cy="623166"/>
          </a:xfrm>
        </p:spPr>
        <p:txBody>
          <a:bodyPr/>
          <a:lstStyle/>
          <a:p>
            <a:r>
              <a:rPr lang="fr-FR" dirty="0" smtClean="0"/>
              <a:t>Démo time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8200" y="3276599"/>
            <a:ext cx="10515600" cy="63844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</a:rPr>
              <a:t>http://</a:t>
            </a:r>
            <a:r>
              <a:rPr lang="en-US" sz="3200" dirty="0">
                <a:solidFill>
                  <a:srgbClr val="2B91AF"/>
                </a:solidFill>
                <a:highlight>
                  <a:srgbClr val="FFFFFF"/>
                </a:highlight>
              </a:rPr>
              <a:t>www.babylonjs-playground.com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</a:rPr>
              <a:t>/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</a:rPr>
              <a:t>#RIXWT</a:t>
            </a:r>
            <a:r>
              <a:rPr lang="en-US" sz="3200" dirty="0">
                <a:solidFill>
                  <a:srgbClr val="C00000"/>
                </a:solidFill>
                <a:highlight>
                  <a:srgbClr val="FFFFFF"/>
                </a:highlight>
              </a:rPr>
              <a:t>#0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Playground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Ou comment tester rapidement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13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8732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0" dirty="0" err="1" smtClean="0"/>
              <a:t>Fonctionnalités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40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Vous avez dit fonctionnalités ?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15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13657" y="1774371"/>
            <a:ext cx="11364686" cy="4915664"/>
          </a:xfrm>
        </p:spPr>
        <p:txBody>
          <a:bodyPr numCol="3">
            <a:noAutofit/>
          </a:bodyPr>
          <a:lstStyle/>
          <a:p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Complete scene graph with lights, cameras, materials and meshes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Collisions engine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Physics engine (thanks to </a:t>
            </a:r>
            <a:r>
              <a:rPr lang="en-US" sz="1050" b="1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cannon.js and oimo.js)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Scene picking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Antialiasing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Animations engine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Particles Systems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Sprites and 2D layers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Frustum clipping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Sub-meshes clipping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Hardware scaling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Selection octrees</a:t>
            </a:r>
          </a:p>
          <a:p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Offline mode (Assets are saved locally to prevent reloading them)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Incremental loading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Binary format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Hardware accelerated instances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Diffuse lightning and texture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Ambient lightning and texture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Specular lightning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Opacity texture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Reflection texture (</a:t>
            </a:r>
            <a:r>
              <a:rPr lang="en-US" sz="1050" dirty="0" err="1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Spheric</a:t>
            </a: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planar, cubic and projection)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Mirror texture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Emissive texture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Specular texture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Bump texture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Up to 4 lights (point, directional, spot, hemispheric)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Custom materials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Skybox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Vertex color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4 bones per vertex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Fresnel term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Alpha blending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Alpha testing</a:t>
            </a:r>
          </a:p>
          <a:p>
            <a:pPr>
              <a:lnSpc>
                <a:spcPct val="50000"/>
              </a:lnSpc>
            </a:pPr>
            <a:r>
              <a:rPr lang="en-US" sz="1050" dirty="0" err="1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Billboarding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dirty="0" err="1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Fullscreen</a:t>
            </a: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mode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Shadow Maps and Variance Shadow Maps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Rendering layers</a:t>
            </a:r>
          </a:p>
          <a:p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Post-processes (blur, refraction, </a:t>
            </a:r>
            <a:r>
              <a:rPr lang="en-US" sz="1050" b="1" dirty="0" err="1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black'n'white</a:t>
            </a: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1050" b="1" dirty="0" err="1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fxaa</a:t>
            </a: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customs...)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Lens flares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Multi-views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Render target textures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Dynamic textures (canvas)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Video textures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Compressed (DDS) </a:t>
            </a:r>
            <a:r>
              <a:rPr lang="en-US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textures</a:t>
            </a:r>
          </a:p>
          <a:p>
            <a:pPr>
              <a:lnSpc>
                <a:spcPct val="50000"/>
              </a:lnSpc>
            </a:pP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Targa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textures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Arc rotate camera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Free camera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 camera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Virtual Joysticks camera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Oculus Rift camera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Gamepad camera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Mesh cloning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Dynamic meshes</a:t>
            </a:r>
          </a:p>
          <a:p>
            <a:pPr>
              <a:lnSpc>
                <a:spcPct val="50000"/>
              </a:lnSpc>
            </a:pPr>
            <a:r>
              <a:rPr lang="en-US" sz="105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Height maps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Bones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Constructive solid geometries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 scene file can be converted from </a:t>
            </a:r>
            <a:r>
              <a:rPr lang="en-US" sz="105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.OBJ</a:t>
            </a: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105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.FBX</a:t>
            </a: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105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.MXB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Exporters (Blender ,Cheetah3d, 3ds Max, Unity …)</a:t>
            </a: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for </a:t>
            </a:r>
            <a:r>
              <a:rPr lang="en-US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drag'n'drop</a:t>
            </a:r>
            <a:endParaRPr lang="en-US" sz="1050" dirty="0" smtClean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du 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WebVR</a:t>
            </a:r>
            <a:endParaRPr lang="fr-FR" sz="1050" dirty="0" smtClean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Bloom</a:t>
            </a:r>
          </a:p>
          <a:p>
            <a:pPr>
              <a:lnSpc>
                <a:spcPct val="50000"/>
              </a:lnSpc>
            </a:pP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Canvas2D – Moteur 2D</a:t>
            </a:r>
          </a:p>
          <a:p>
            <a:pPr>
              <a:lnSpc>
                <a:spcPct val="50000"/>
              </a:lnSpc>
            </a:pP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Reflection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probes</a:t>
            </a:r>
          </a:p>
          <a:p>
            <a:pPr>
              <a:lnSpc>
                <a:spcPct val="50000"/>
              </a:lnSpc>
            </a:pP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des squelettes et 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bones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avec animations</a:t>
            </a:r>
          </a:p>
          <a:p>
            <a:pPr>
              <a:lnSpc>
                <a:spcPct val="50000"/>
              </a:lnSpc>
            </a:pP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left-handed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mode and right-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handed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mode</a:t>
            </a:r>
          </a:p>
          <a:p>
            <a:pPr>
              <a:lnSpc>
                <a:spcPct val="50000"/>
              </a:lnSpc>
            </a:pP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Compilation avec 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optimize-js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for 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faster</a:t>
            </a:r>
            <a:r>
              <a:rPr lang="fr-FR" sz="1050" dirty="0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sz="1050" dirty="0" err="1" smtClean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load</a:t>
            </a:r>
            <a:endParaRPr lang="en-US" sz="105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>
              <a:lnSpc>
                <a:spcPct val="50000"/>
              </a:lnSpc>
            </a:pPr>
            <a:r>
              <a:rPr lang="en-US" sz="105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733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D8506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294" y="1260548"/>
            <a:ext cx="9367982" cy="506662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58864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 smtClean="0"/>
              <a:t>Travailler</a:t>
            </a:r>
            <a:r>
              <a:rPr lang="en-US" dirty="0" smtClean="0"/>
              <a:t> avec des assets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240942"/>
            <a:ext cx="4486901" cy="1571844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Exporters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18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7" y="2296101"/>
            <a:ext cx="4467083" cy="14615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427" y="4231112"/>
            <a:ext cx="3096057" cy="1219370"/>
          </a:xfrm>
          <a:prstGeom prst="rect">
            <a:avLst/>
          </a:prstGeom>
        </p:spPr>
      </p:pic>
      <p:pic>
        <p:nvPicPr>
          <p:cNvPr id="1026" name="Picture 2" descr="https://s3-us-west-2.amazonaws.com/clara-static/img/ClaraIOLogoWhiteBackgroun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08" y="4401182"/>
            <a:ext cx="4404868" cy="10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3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Sandbox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19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96" y="2971366"/>
            <a:ext cx="5243208" cy="18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206299"/>
            <a:ext cx="12192000" cy="590931"/>
          </a:xfrm>
          <a:solidFill>
            <a:schemeClr val="tx2"/>
          </a:solidFill>
        </p:spPr>
        <p:txBody>
          <a:bodyPr/>
          <a:lstStyle/>
          <a:p>
            <a:r>
              <a:rPr lang="en-US" sz="2800" b="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US" sz="2800" b="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temechon</a:t>
            </a:r>
            <a:r>
              <a:rPr lang="en-US" sz="2800" b="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</a:rPr>
              <a:t>– www.pixelcodr.com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707617" y="2101714"/>
            <a:ext cx="7112000" cy="1146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4800" dirty="0" smtClean="0"/>
              <a:t>JULIAN </a:t>
            </a:r>
            <a:r>
              <a:rPr lang="fr-FR" sz="4800" dirty="0" smtClean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CHENARD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07617" y="2819132"/>
            <a:ext cx="4789714" cy="429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Chef de projet technique chez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Keyveo</a:t>
            </a:r>
            <a:endParaRPr lang="fr-FR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0" y="1946457"/>
            <a:ext cx="1466667" cy="145714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2759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20</a:t>
            </a:fld>
            <a:endParaRPr lang="en-US" dirty="0">
              <a:latin typeface="Segoe" panose="020B0502040504020203"/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0" y="1076784"/>
            <a:ext cx="12192000" cy="623166"/>
          </a:xfrm>
        </p:spPr>
        <p:txBody>
          <a:bodyPr/>
          <a:lstStyle/>
          <a:p>
            <a:r>
              <a:rPr lang="fr-FR" dirty="0" smtClean="0"/>
              <a:t>Démo time !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041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5"/>
          <p:cNvCxnSpPr/>
          <p:nvPr/>
        </p:nvCxnSpPr>
        <p:spPr>
          <a:xfrm>
            <a:off x="609600" y="990600"/>
            <a:ext cx="11074400" cy="0"/>
          </a:xfrm>
          <a:prstGeom prst="line">
            <a:avLst/>
          </a:prstGeom>
          <a:ln cmpd="dbl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16" y="1165445"/>
            <a:ext cx="1920000" cy="1920000"/>
          </a:xfrm>
          <a:prstGeom prst="flowChartConnector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16" y="4136763"/>
            <a:ext cx="1920000" cy="1920000"/>
          </a:xfrm>
          <a:prstGeom prst="flowChartConnector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979847" y="3108714"/>
            <a:ext cx="235333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David Catuhe</a:t>
            </a:r>
          </a:p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>
                <a:solidFill>
                  <a:schemeClr val="tx2"/>
                </a:solidFill>
                <a:latin typeface="Signika" pitchFamily="2" charset="0"/>
              </a:rPr>
              <a:t>deltakosh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86" y="1165445"/>
            <a:ext cx="1920000" cy="1920000"/>
          </a:xfrm>
          <a:prstGeom prst="flowChartConnector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3665044" y="3085445"/>
            <a:ext cx="225008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David Rousset</a:t>
            </a:r>
          </a:p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>
                <a:solidFill>
                  <a:schemeClr val="tx2"/>
                </a:solidFill>
                <a:latin typeface="Signika" pitchFamily="2" charset="0"/>
              </a:rPr>
              <a:t>davrous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94" y="1165445"/>
            <a:ext cx="1920000" cy="1920000"/>
          </a:xfrm>
          <a:prstGeom prst="flowChartConnector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5967229" y="3108714"/>
            <a:ext cx="314392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Michel Rousseau</a:t>
            </a:r>
          </a:p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>
                <a:solidFill>
                  <a:schemeClr val="tx2"/>
                </a:solidFill>
                <a:latin typeface="Signika" pitchFamily="2" charset="0"/>
              </a:rPr>
              <a:t>rousseau_michel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392" y="1165445"/>
            <a:ext cx="1920000" cy="1920000"/>
          </a:xfrm>
          <a:prstGeom prst="flowChartConnector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8917554" y="3085446"/>
            <a:ext cx="291367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Etienne Margraff</a:t>
            </a:r>
          </a:p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>
                <a:solidFill>
                  <a:schemeClr val="tx2"/>
                </a:solidFill>
                <a:latin typeface="Signika" pitchFamily="2" charset="0"/>
              </a:rPr>
              <a:t>meulta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92" y="4136763"/>
            <a:ext cx="1920000" cy="1920000"/>
          </a:xfrm>
          <a:prstGeom prst="flowChartConnector">
            <a:avLst/>
          </a:prstGeom>
        </p:spPr>
      </p:pic>
      <p:sp>
        <p:nvSpPr>
          <p:cNvPr id="40" name="TextBox 6"/>
          <p:cNvSpPr txBox="1"/>
          <p:nvPr/>
        </p:nvSpPr>
        <p:spPr>
          <a:xfrm>
            <a:off x="922252" y="6056764"/>
            <a:ext cx="235333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Loïc Baumann</a:t>
            </a:r>
          </a:p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>
                <a:solidFill>
                  <a:schemeClr val="tx2"/>
                </a:solidFill>
                <a:latin typeface="Signika" pitchFamily="2" charset="0"/>
              </a:rPr>
              <a:t>loicbaumann</a:t>
            </a:r>
          </a:p>
        </p:txBody>
      </p:sp>
      <p:sp>
        <p:nvSpPr>
          <p:cNvPr id="41" name="TextBox 6"/>
          <p:cNvSpPr txBox="1"/>
          <p:nvPr/>
        </p:nvSpPr>
        <p:spPr>
          <a:xfrm>
            <a:off x="3607450" y="6033496"/>
            <a:ext cx="225008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 smtClean="0">
                <a:solidFill>
                  <a:srgbClr val="7F7F7F"/>
                </a:solidFill>
                <a:latin typeface="Signika" pitchFamily="2" charset="0"/>
              </a:rPr>
              <a:t>Jérôme </a:t>
            </a:r>
            <a:r>
              <a:rPr lang="fr-FR" sz="1867" b="1" dirty="0" err="1" smtClean="0">
                <a:solidFill>
                  <a:srgbClr val="7F7F7F"/>
                </a:solidFill>
                <a:latin typeface="Signika" pitchFamily="2" charset="0"/>
              </a:rPr>
              <a:t>Bousquié</a:t>
            </a:r>
            <a:endParaRPr lang="fr-FR" sz="1867" b="1" dirty="0">
              <a:solidFill>
                <a:srgbClr val="7F7F7F"/>
              </a:solidFill>
              <a:latin typeface="Signika" pitchFamily="2" charset="0"/>
            </a:endParaRPr>
          </a:p>
          <a:p>
            <a:pPr algn="ctr">
              <a:defRPr/>
            </a:pPr>
            <a:r>
              <a:rPr lang="fr-FR" sz="1867" b="1" dirty="0" smtClean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 err="1" smtClean="0">
                <a:solidFill>
                  <a:schemeClr val="tx2"/>
                </a:solidFill>
                <a:latin typeface="Signika" pitchFamily="2" charset="0"/>
              </a:rPr>
              <a:t>jbousquie</a:t>
            </a:r>
            <a:endParaRPr lang="fr-FR" sz="1867" b="1" dirty="0">
              <a:solidFill>
                <a:schemeClr val="tx2"/>
              </a:solidFill>
              <a:latin typeface="Signika" pitchFamily="2" charset="0"/>
            </a:endParaRPr>
          </a:p>
        </p:txBody>
      </p:sp>
      <p:sp>
        <p:nvSpPr>
          <p:cNvPr id="42" name="TextBox 6"/>
          <p:cNvSpPr txBox="1"/>
          <p:nvPr/>
        </p:nvSpPr>
        <p:spPr>
          <a:xfrm>
            <a:off x="5909635" y="6056765"/>
            <a:ext cx="314392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Raanan Weber</a:t>
            </a:r>
          </a:p>
          <a:p>
            <a:pPr algn="ctr">
              <a:defRPr/>
            </a:pPr>
            <a:r>
              <a:rPr lang="fr-FR" sz="1867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>
                <a:solidFill>
                  <a:schemeClr val="tx2"/>
                </a:solidFill>
                <a:latin typeface="Signika" pitchFamily="2" charset="0"/>
              </a:rPr>
              <a:t>RaananW</a:t>
            </a:r>
          </a:p>
        </p:txBody>
      </p:sp>
      <p:sp>
        <p:nvSpPr>
          <p:cNvPr id="43" name="TextBox 6"/>
          <p:cNvSpPr txBox="1"/>
          <p:nvPr/>
        </p:nvSpPr>
        <p:spPr>
          <a:xfrm>
            <a:off x="8859959" y="6033496"/>
            <a:ext cx="29136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867" b="1" dirty="0" smtClean="0">
                <a:solidFill>
                  <a:srgbClr val="7F7F7F"/>
                </a:solidFill>
                <a:latin typeface="Signika" pitchFamily="2" charset="0"/>
              </a:rPr>
              <a:t>Julien Moreau-Mathis</a:t>
            </a:r>
            <a:endParaRPr lang="fr-FR" sz="1867" b="1" dirty="0">
              <a:solidFill>
                <a:srgbClr val="7F7F7F"/>
              </a:solidFill>
              <a:latin typeface="Signika" pitchFamily="2" charset="0"/>
            </a:endParaRPr>
          </a:p>
          <a:p>
            <a:pPr algn="ctr">
              <a:defRPr/>
            </a:pPr>
            <a:r>
              <a:rPr lang="fr-FR" sz="1867" b="1" dirty="0" smtClean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867" b="1" dirty="0" err="1" smtClean="0">
                <a:solidFill>
                  <a:schemeClr val="tx2"/>
                </a:solidFill>
                <a:latin typeface="Signika" pitchFamily="2" charset="0"/>
              </a:rPr>
              <a:t>luaacro</a:t>
            </a:r>
            <a:endParaRPr lang="fr-FR" sz="1867" b="1" dirty="0">
              <a:solidFill>
                <a:schemeClr val="tx2"/>
              </a:solidFill>
              <a:latin typeface="Signika" pitchFamily="2" charset="0"/>
            </a:endParaRPr>
          </a:p>
          <a:p>
            <a:pPr algn="ctr">
              <a:defRPr/>
            </a:pPr>
            <a:endParaRPr lang="fr-FR" sz="1867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1026" name="Picture 2" descr="https://pbs.twimg.com/profile_images/539511799075184640/6tuumHy7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179" y="4129470"/>
            <a:ext cx="1904025" cy="190402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Personnes à suivre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https://pbs.twimg.com/profile_images/535702769298964480/DWIC8_Zi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53" y="4136763"/>
            <a:ext cx="1896733" cy="189673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21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1553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2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temechon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/>
              <a:t>N° </a:t>
            </a:r>
            <a:fld id="{6BFFD774-5C5F-4855-9115-A9F49D34CCD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9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0" dirty="0" err="1" smtClean="0"/>
              <a:t>Qu’est-ce</a:t>
            </a:r>
            <a:r>
              <a:rPr lang="en-US" b="0" dirty="0" smtClean="0"/>
              <a:t> que le WebGL 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89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WebGL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2810" y="1532804"/>
            <a:ext cx="8787628" cy="494736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4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1775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WebGL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Des maths…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076" y="1532804"/>
            <a:ext cx="1599844" cy="53251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47" y="1611458"/>
            <a:ext cx="5934903" cy="4305901"/>
          </a:xfrm>
          <a:prstGeom prst="rect">
            <a:avLst/>
          </a:prstGeom>
        </p:spPr>
      </p:pic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35360" y="1811510"/>
            <a:ext cx="5982535" cy="39057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360" y="3205099"/>
            <a:ext cx="6020640" cy="90500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5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4856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WebGL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rrested development mistake regret uh oh gob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98" y="1862056"/>
            <a:ext cx="7317118" cy="415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6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85987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0" dirty="0" smtClean="0"/>
              <a:t>Help 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497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0472"/>
          </a:xfrm>
        </p:spPr>
        <p:txBody>
          <a:bodyPr>
            <a:noAutofit/>
          </a:bodyPr>
          <a:lstStyle/>
          <a:p>
            <a:pPr lvl="0" defTabSz="685800">
              <a:lnSpc>
                <a:spcPct val="100000"/>
              </a:lnSpc>
              <a:spcBef>
                <a:spcPts val="750"/>
              </a:spcBef>
            </a:pPr>
            <a:r>
              <a:rPr lang="fr-FR" dirty="0">
                <a:cs typeface="Segoe WP" panose="020B0502040204020203" pitchFamily="34" charset="0"/>
              </a:rPr>
              <a:t>Environ </a:t>
            </a:r>
            <a:r>
              <a:rPr lang="fr-FR" b="1" dirty="0" smtClean="0">
                <a:solidFill>
                  <a:schemeClr val="tx2"/>
                </a:solidFill>
                <a:cs typeface="Segoe WP" panose="020B0502040204020203" pitchFamily="34" charset="0"/>
              </a:rPr>
              <a:t>2 versions par an</a:t>
            </a:r>
            <a:r>
              <a:rPr lang="fr-FR" dirty="0">
                <a:cs typeface="Segoe WP" panose="020B0502040204020203" pitchFamily="34" charset="0"/>
              </a:rPr>
              <a:t/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b="1" dirty="0" smtClean="0">
                <a:cs typeface="Segoe WP" panose="020B0502040204020203" pitchFamily="34" charset="0"/>
              </a:rPr>
              <a:t>94 </a:t>
            </a:r>
            <a:r>
              <a:rPr lang="fr-FR" dirty="0" smtClean="0">
                <a:cs typeface="Segoe WP" panose="020B0502040204020203" pitchFamily="34" charset="0"/>
              </a:rPr>
              <a:t>contributeurs</a:t>
            </a:r>
            <a:r>
              <a:rPr lang="fr-FR" dirty="0">
                <a:cs typeface="Segoe WP" panose="020B0502040204020203" pitchFamily="34" charset="0"/>
              </a:rPr>
              <a:t/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b="1" dirty="0">
                <a:cs typeface="Segoe WP" panose="020B0502040204020203" pitchFamily="34" charset="0"/>
              </a:rPr>
              <a:t>44</a:t>
            </a:r>
            <a:r>
              <a:rPr lang="fr-FR" dirty="0">
                <a:cs typeface="Segoe WP" panose="020B0502040204020203" pitchFamily="34" charset="0"/>
              </a:rPr>
              <a:t> releases </a:t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b="1" dirty="0" smtClean="0">
                <a:cs typeface="Segoe WP" panose="020B0502040204020203" pitchFamily="34" charset="0"/>
              </a:rPr>
              <a:t>4 312+ </a:t>
            </a:r>
            <a:r>
              <a:rPr lang="fr-FR" dirty="0" err="1" smtClean="0">
                <a:cs typeface="Segoe WP" panose="020B0502040204020203" pitchFamily="34" charset="0"/>
              </a:rPr>
              <a:t>commits</a:t>
            </a:r>
            <a:r>
              <a:rPr lang="fr-FR" dirty="0">
                <a:cs typeface="Segoe WP" panose="020B0502040204020203" pitchFamily="34" charset="0"/>
              </a:rPr>
              <a:t/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b="1" dirty="0">
                <a:cs typeface="Segoe WP" panose="020B0502040204020203" pitchFamily="34" charset="0"/>
              </a:rPr>
              <a:t>59000+ </a:t>
            </a:r>
            <a:r>
              <a:rPr lang="fr-FR" dirty="0">
                <a:cs typeface="Segoe WP" panose="020B0502040204020203" pitchFamily="34" charset="0"/>
              </a:rPr>
              <a:t>lignes de code </a:t>
            </a:r>
            <a:r>
              <a:rPr lang="fr-FR" b="1" dirty="0" smtClean="0">
                <a:solidFill>
                  <a:schemeClr val="tx2"/>
                </a:solidFill>
                <a:cs typeface="Segoe WP" panose="020B0502040204020203" pitchFamily="34" charset="0"/>
              </a:rPr>
              <a:t>TypeScript</a:t>
            </a:r>
            <a:r>
              <a:rPr lang="fr-FR" dirty="0">
                <a:cs typeface="Segoe WP" panose="020B0502040204020203" pitchFamily="34" charset="0"/>
              </a:rPr>
              <a:t/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dirty="0">
                <a:cs typeface="Segoe WP" panose="020B0502040204020203" pitchFamily="34" charset="0"/>
              </a:rPr>
              <a:t>Plus de </a:t>
            </a:r>
            <a:r>
              <a:rPr lang="fr-FR" b="1" dirty="0">
                <a:cs typeface="Segoe WP" panose="020B0502040204020203" pitchFamily="34" charset="0"/>
              </a:rPr>
              <a:t>150</a:t>
            </a:r>
            <a:r>
              <a:rPr lang="fr-FR" dirty="0">
                <a:cs typeface="Segoe WP" panose="020B0502040204020203" pitchFamily="34" charset="0"/>
              </a:rPr>
              <a:t> fichiers TypeScript </a:t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dirty="0">
                <a:cs typeface="Segoe WP" panose="020B0502040204020203" pitchFamily="34" charset="0"/>
              </a:rPr>
              <a:t>Environ </a:t>
            </a:r>
            <a:r>
              <a:rPr lang="fr-FR" b="1" dirty="0" smtClean="0">
                <a:solidFill>
                  <a:schemeClr val="tx2"/>
                </a:solidFill>
                <a:cs typeface="Segoe WP" panose="020B0502040204020203" pitchFamily="34" charset="0"/>
              </a:rPr>
              <a:t>950</a:t>
            </a:r>
            <a:r>
              <a:rPr lang="fr-FR" b="1" dirty="0" smtClean="0">
                <a:cs typeface="Segoe WP" panose="020B0502040204020203" pitchFamily="34" charset="0"/>
              </a:rPr>
              <a:t> </a:t>
            </a:r>
            <a:r>
              <a:rPr lang="fr-FR" dirty="0">
                <a:cs typeface="Segoe WP" panose="020B0502040204020203" pitchFamily="34" charset="0"/>
              </a:rPr>
              <a:t>forks </a:t>
            </a:r>
            <a:br>
              <a:rPr lang="fr-FR" dirty="0">
                <a:cs typeface="Segoe WP" panose="020B0502040204020203" pitchFamily="34" charset="0"/>
              </a:rPr>
            </a:br>
            <a:r>
              <a:rPr lang="fr-FR" dirty="0">
                <a:cs typeface="Segoe WP" panose="020B0502040204020203" pitchFamily="34" charset="0"/>
              </a:rPr>
              <a:t>Une librairie </a:t>
            </a:r>
            <a:r>
              <a:rPr lang="fr-FR" dirty="0" err="1" smtClean="0">
                <a:cs typeface="Segoe WP" panose="020B0502040204020203" pitchFamily="34" charset="0"/>
              </a:rPr>
              <a:t>minifiée</a:t>
            </a:r>
            <a:r>
              <a:rPr lang="fr-FR" dirty="0" smtClean="0">
                <a:cs typeface="Segoe WP" panose="020B0502040204020203" pitchFamily="34" charset="0"/>
              </a:rPr>
              <a:t>, compressée et optimisée de </a:t>
            </a:r>
            <a:r>
              <a:rPr lang="fr-FR" b="1" dirty="0">
                <a:solidFill>
                  <a:schemeClr val="tx2"/>
                </a:solidFill>
                <a:cs typeface="Segoe WP" panose="020B0502040204020203" pitchFamily="34" charset="0"/>
              </a:rPr>
              <a:t>1.28MB</a:t>
            </a:r>
            <a:r>
              <a:rPr lang="fr-FR" b="1" dirty="0">
                <a:cs typeface="Segoe WP" panose="020B0502040204020203" pitchFamily="34" charset="0"/>
              </a:rPr>
              <a:t/>
            </a:r>
            <a:br>
              <a:rPr lang="fr-FR" b="1" dirty="0">
                <a:cs typeface="Segoe WP" panose="020B0502040204020203" pitchFamily="34" charset="0"/>
              </a:rPr>
            </a:br>
            <a:r>
              <a:rPr lang="fr-FR" dirty="0">
                <a:cs typeface="Segoe WP" panose="020B0502040204020203" pitchFamily="34" charset="0"/>
              </a:rPr>
              <a:t>Un </a:t>
            </a:r>
            <a:r>
              <a:rPr lang="fr-FR" b="1" dirty="0">
                <a:solidFill>
                  <a:schemeClr val="tx2"/>
                </a:solidFill>
                <a:cs typeface="Segoe WP" panose="020B0502040204020203" pitchFamily="34" charset="0"/>
              </a:rPr>
              <a:t>forum</a:t>
            </a:r>
            <a:r>
              <a:rPr lang="fr-FR" dirty="0">
                <a:solidFill>
                  <a:schemeClr val="tx2"/>
                </a:solidFill>
                <a:cs typeface="Segoe WP" panose="020B0502040204020203" pitchFamily="34" charset="0"/>
              </a:rPr>
              <a:t> </a:t>
            </a:r>
            <a:r>
              <a:rPr lang="fr-FR" dirty="0">
                <a:cs typeface="Segoe WP" panose="020B0502040204020203" pitchFamily="34" charset="0"/>
              </a:rPr>
              <a:t>actif, une </a:t>
            </a:r>
            <a:r>
              <a:rPr lang="fr-FR" b="1" dirty="0">
                <a:solidFill>
                  <a:schemeClr val="tx2"/>
                </a:solidFill>
                <a:cs typeface="Segoe WP" panose="020B0502040204020203" pitchFamily="34" charset="0"/>
              </a:rPr>
              <a:t>doc</a:t>
            </a:r>
            <a:r>
              <a:rPr lang="fr-FR" dirty="0">
                <a:solidFill>
                  <a:schemeClr val="tx2"/>
                </a:solidFill>
                <a:cs typeface="Segoe WP" panose="020B0502040204020203" pitchFamily="34" charset="0"/>
              </a:rPr>
              <a:t> </a:t>
            </a:r>
            <a:r>
              <a:rPr lang="fr-FR" dirty="0" smtClean="0">
                <a:cs typeface="Segoe WP" panose="020B0502040204020203" pitchFamily="34" charset="0"/>
              </a:rPr>
              <a:t>vivante</a:t>
            </a:r>
            <a:endParaRPr lang="fr-FR" b="1" dirty="0">
              <a:cs typeface="Segoe WP" panose="020B0502040204020203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Babylon.js à la rescousse !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34" y="2056534"/>
            <a:ext cx="4848123" cy="243012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8</a:t>
            </a:fld>
            <a:endParaRPr lang="en-US" dirty="0">
              <a:latin typeface="Segoe" panose="020B05020405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0669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611458"/>
            <a:ext cx="10515600" cy="3186010"/>
          </a:xfrm>
        </p:spPr>
        <p:txBody>
          <a:bodyPr anchor="ctr">
            <a:noAutofit/>
          </a:bodyPr>
          <a:lstStyle/>
          <a:p>
            <a:pPr lvl="0" algn="ctr" defTabSz="685800">
              <a:lnSpc>
                <a:spcPct val="100000"/>
              </a:lnSpc>
              <a:spcBef>
                <a:spcPts val="750"/>
              </a:spcBef>
            </a:pPr>
            <a:r>
              <a:rPr lang="fr-FR" sz="5400" dirty="0" smtClean="0">
                <a:solidFill>
                  <a:srgbClr val="999999"/>
                </a:solidFill>
                <a:cs typeface="Segoe WP" panose="020B0502040204020203" pitchFamily="34" charset="0"/>
              </a:rPr>
              <a:t>Le tout </a:t>
            </a:r>
            <a:r>
              <a:rPr lang="fr-FR" sz="5400" cap="small" dirty="0" smtClean="0">
                <a:solidFill>
                  <a:schemeClr val="tx2"/>
                </a:solidFill>
                <a:latin typeface="Segoe UI Semibold" panose="020B0702040204020203" pitchFamily="34" charset="0"/>
                <a:ea typeface="Roboto Thin" pitchFamily="2" charset="0"/>
                <a:cs typeface="Segoe UI Semibold" panose="020B0702040204020203" pitchFamily="34" charset="0"/>
              </a:rPr>
              <a:t>gratuit</a:t>
            </a:r>
            <a:r>
              <a:rPr lang="fr-FR" sz="5400" dirty="0" smtClean="0">
                <a:solidFill>
                  <a:schemeClr val="tx2"/>
                </a:solidFill>
                <a:latin typeface="Segoe UI Semibold" panose="020B0702040204020203" pitchFamily="34" charset="0"/>
                <a:ea typeface="Roboto Thin" pitchFamily="2" charset="0"/>
                <a:cs typeface="Segoe UI Semibold" panose="020B0702040204020203" pitchFamily="34" charset="0"/>
              </a:rPr>
              <a:t> </a:t>
            </a:r>
            <a:r>
              <a:rPr lang="fr-FR" sz="5400" dirty="0" smtClean="0">
                <a:solidFill>
                  <a:srgbClr val="999999"/>
                </a:solidFill>
                <a:cs typeface="Segoe WP" panose="020B0502040204020203" pitchFamily="34" charset="0"/>
              </a:rPr>
              <a:t>et </a:t>
            </a:r>
            <a:r>
              <a:rPr lang="fr-FR" sz="5400" cap="small" dirty="0" smtClean="0">
                <a:solidFill>
                  <a:schemeClr val="tx2"/>
                </a:solidFill>
                <a:latin typeface="Segoe UI Semibold" panose="020B0702040204020203" pitchFamily="34" charset="0"/>
                <a:ea typeface="Roboto Thin" pitchFamily="2" charset="0"/>
                <a:cs typeface="Segoe UI Semibold" panose="020B0702040204020203" pitchFamily="34" charset="0"/>
              </a:rPr>
              <a:t>open-source</a:t>
            </a:r>
            <a:r>
              <a:rPr lang="fr-FR" sz="5400" dirty="0" smtClean="0">
                <a:solidFill>
                  <a:srgbClr val="999999"/>
                </a:solidFill>
                <a:cs typeface="Segoe WP" panose="020B0502040204020203" pitchFamily="34" charset="0"/>
              </a:rPr>
              <a:t> !</a:t>
            </a:r>
            <a:endParaRPr lang="fr-FR" sz="5400" b="1" dirty="0">
              <a:solidFill>
                <a:srgbClr val="999999"/>
              </a:solidFill>
              <a:cs typeface="Segoe WP" panose="020B0502040204020203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Babylon.js à la rescousse !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9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1026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91" y="4520986"/>
            <a:ext cx="1706417" cy="170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Microsoft tech">
      <a:dk1>
        <a:srgbClr val="000000"/>
      </a:dk1>
      <a:lt1>
        <a:sysClr val="window" lastClr="FFFFFF"/>
      </a:lt1>
      <a:dk2>
        <a:srgbClr val="5C2D91"/>
      </a:dk2>
      <a:lt2>
        <a:srgbClr val="E7E6E6"/>
      </a:lt2>
      <a:accent1>
        <a:srgbClr val="5C2D91"/>
      </a:accent1>
      <a:accent2>
        <a:srgbClr val="0078D7"/>
      </a:accent2>
      <a:accent3>
        <a:srgbClr val="D0CECE"/>
      </a:accent3>
      <a:accent4>
        <a:srgbClr val="A5A5A5"/>
      </a:accent4>
      <a:accent5>
        <a:srgbClr val="B4009E"/>
      </a:accent5>
      <a:accent6>
        <a:srgbClr val="0078D7"/>
      </a:accent6>
      <a:hlink>
        <a:srgbClr val="FFC000"/>
      </a:hlink>
      <a:folHlink>
        <a:srgbClr val="B4009E"/>
      </a:folHlink>
    </a:clrScheme>
    <a:fontScheme name="Microsof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_tech (004) [Lecture seule]" id="{84A99246-91B6-4CF3-9B3F-80D178D49134}" vid="{25B20261-8BFB-4B10-BDC2-DD64948E7B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Présentation_tech</Template>
  <TotalTime>1922</TotalTime>
  <Words>540</Words>
  <Application>Microsoft Office PowerPoint</Application>
  <PresentationFormat>Grand écran</PresentationFormat>
  <Paragraphs>167</Paragraphs>
  <Slides>24</Slides>
  <Notes>24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Consolas</vt:lpstr>
      <vt:lpstr>Roboto Thin</vt:lpstr>
      <vt:lpstr>Segoe</vt:lpstr>
      <vt:lpstr>Segoe UI</vt:lpstr>
      <vt:lpstr>Segoe UI Black</vt:lpstr>
      <vt:lpstr>Segoe UI Semibold</vt:lpstr>
      <vt:lpstr>Segoe WP</vt:lpstr>
      <vt:lpstr>Signika</vt:lpstr>
      <vt:lpstr>Thème Office</vt:lpstr>
      <vt:lpstr>La 3D sur le web avec Babylon.js pas à pas</vt:lpstr>
      <vt:lpstr>@temechon – www.pixelcodr.com</vt:lpstr>
      <vt:lpstr>Qu’est-ce que le WebGL ?</vt:lpstr>
      <vt:lpstr>Le WebGL ?</vt:lpstr>
      <vt:lpstr>Le WebGL ?</vt:lpstr>
      <vt:lpstr>Le WebGL ?</vt:lpstr>
      <vt:lpstr>Help !</vt:lpstr>
      <vt:lpstr>Babylon.js à la rescousse !</vt:lpstr>
      <vt:lpstr>Babylon.js à la rescousse !</vt:lpstr>
      <vt:lpstr>Comment l’utiliser</vt:lpstr>
      <vt:lpstr>Comment l’utiliser</vt:lpstr>
      <vt:lpstr>Démo time !</vt:lpstr>
      <vt:lpstr>Playground</vt:lpstr>
      <vt:lpstr>Fonctionnalités</vt:lpstr>
      <vt:lpstr>Fonctionnalités</vt:lpstr>
      <vt:lpstr>Documentation</vt:lpstr>
      <vt:lpstr>Travailler avec des assets 3D</vt:lpstr>
      <vt:lpstr>Exporters</vt:lpstr>
      <vt:lpstr>Sandbox</vt:lpstr>
      <vt:lpstr>Démo time !</vt:lpstr>
      <vt:lpstr>Personnes à suivre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3D sur le web avec Babylon.js pas à pas</dc:title>
  <dc:creator>Julian Chenard</dc:creator>
  <cp:lastModifiedBy>Julian Chenard</cp:lastModifiedBy>
  <cp:revision>76</cp:revision>
  <dcterms:created xsi:type="dcterms:W3CDTF">2016-09-23T20:17:27Z</dcterms:created>
  <dcterms:modified xsi:type="dcterms:W3CDTF">2016-10-05T08:36:36Z</dcterms:modified>
</cp:coreProperties>
</file>